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5" r:id="rId2"/>
    <p:sldId id="441" r:id="rId3"/>
    <p:sldId id="443" r:id="rId4"/>
    <p:sldId id="444" r:id="rId5"/>
    <p:sldId id="445" r:id="rId6"/>
    <p:sldId id="446" r:id="rId7"/>
    <p:sldId id="447" r:id="rId8"/>
    <p:sldId id="589" r:id="rId9"/>
    <p:sldId id="629" r:id="rId10"/>
    <p:sldId id="630" r:id="rId11"/>
    <p:sldId id="631" r:id="rId12"/>
    <p:sldId id="622" r:id="rId13"/>
    <p:sldId id="632" r:id="rId14"/>
    <p:sldId id="628" r:id="rId15"/>
    <p:sldId id="610" r:id="rId1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8">
          <p15:clr>
            <a:srgbClr val="A4A3A4"/>
          </p15:clr>
        </p15:guide>
        <p15:guide id="2" pos="7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66CCFF"/>
    <a:srgbClr val="CCE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362" autoAdjust="0"/>
    <p:restoredTop sz="94794"/>
  </p:normalViewPr>
  <p:slideViewPr>
    <p:cSldViewPr>
      <p:cViewPr>
        <p:scale>
          <a:sx n="66" d="100"/>
          <a:sy n="66" d="100"/>
        </p:scale>
        <p:origin x="496" y="704"/>
      </p:cViewPr>
      <p:guideLst>
        <p:guide orient="horz" pos="728"/>
        <p:guide pos="7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EB622-9E17-A740-904B-99E3D095514F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1697D-2C05-7947-984D-5867CEE9E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4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7503C5F-7D00-4F89-9E78-B88EA39435BA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A26DE78-2793-446D-9DEA-C8BFDD72E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45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5985164" y="223626"/>
            <a:ext cx="3025183" cy="840963"/>
            <a:chOff x="6297621" y="722370"/>
            <a:chExt cx="2361758" cy="656539"/>
          </a:xfrm>
        </p:grpSpPr>
        <p:pic>
          <p:nvPicPr>
            <p:cNvPr id="7" name="Picture 6" descr="NASA insignia2Color.eps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7621" y="722370"/>
              <a:ext cx="793954" cy="656539"/>
            </a:xfrm>
            <a:prstGeom prst="rect">
              <a:avLst/>
            </a:prstGeom>
          </p:spPr>
        </p:pic>
        <p:pic>
          <p:nvPicPr>
            <p:cNvPr id="8" name="Picture 7" descr="JPL–Caltech 1.pdf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5" t="29773" r="48323" b="55164"/>
            <a:stretch/>
          </p:blipFill>
          <p:spPr>
            <a:xfrm>
              <a:off x="7006501" y="875002"/>
              <a:ext cx="1652878" cy="413196"/>
            </a:xfrm>
            <a:prstGeom prst="rect">
              <a:avLst/>
            </a:prstGeom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9779" y="2057256"/>
            <a:ext cx="8229600" cy="60036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8A22-FF2E-8747-9E20-804317558732}" type="datetime1">
              <a:rPr lang="en-US" smtClean="0"/>
              <a:t>1/18/17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3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E292-2520-F846-9B40-5EFE968375B4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6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1EDD-C74A-224F-A794-E41DC243DDF5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8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84D8-3450-D44B-835E-86AB4AB26C63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4-E764-8940-8766-38C1C2C44E88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5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4D29-5034-2142-880C-9C449A410C37}" type="datetime1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9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CAF77-155D-7342-9355-114494FF39C5}" type="datetime1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5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5DEB-028F-B04F-BAF9-EE71F75F037D}" type="datetime1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1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82F8-8ADC-8B44-B758-99D58912F2EC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EFEC-1368-9C4F-82A8-58491AF2B257}" type="datetime1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838200" cy="349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A6414DB0-BF5F-D047-BE57-E2CAEB9BE51D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356350"/>
            <a:ext cx="7086600" cy="34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david.r.thompson@jpl.nasa.gov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9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295236"/>
            <a:ext cx="7744979" cy="600364"/>
          </a:xfrm>
        </p:spPr>
        <p:txBody>
          <a:bodyPr>
            <a:normAutofit fontScale="90000"/>
          </a:bodyPr>
          <a:lstStyle/>
          <a:p>
            <a:r>
              <a:rPr lang="en-US" dirty="0"/>
              <a:t>Visible / Shortwave Infrared Imaging Spectroscopy at JPL: </a:t>
            </a:r>
            <a:br>
              <a:rPr lang="en-US" dirty="0"/>
            </a:br>
            <a:r>
              <a:rPr lang="en-US" dirty="0"/>
              <a:t>Instruments and Algorithms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4054"/>
              </p:ext>
            </p:extLst>
          </p:nvPr>
        </p:nvGraphicFramePr>
        <p:xfrm>
          <a:off x="990600" y="4343400"/>
          <a:ext cx="792480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0"/>
                <a:gridCol w="14478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David R. Thompson, Robert O. Green, Michael Eastwood, and the AVIRIS team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800" b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"/>
                          <a:cs typeface="Helvetica"/>
                        </a:rPr>
                        <a:t>Jet Propulsion Laboratory, California Institute of Technology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90600" y="54057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Copyright 2017 California Institute of Technology.  All rights reserved. </a:t>
            </a: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US Government Support Acknowledged.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1E8A-F4A3-FA45-8EE0-5FE2A962BB1E}" type="datetime1">
              <a:rPr lang="en-US" smtClean="0"/>
              <a:t>1/18/17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130924t01p00r06_aln_mosaic_corr_blac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551" y="580424"/>
            <a:ext cx="8492924" cy="55496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Salton Sea, CA (AVIRIS instrument)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82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5867400"/>
            <a:ext cx="750572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857250"/>
            <a:ext cx="6858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400" y="5265694"/>
            <a:ext cx="14285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Salton Sea </a:t>
            </a: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Mineral Map</a:t>
            </a:r>
          </a:p>
          <a:p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50km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02972" y="6213572"/>
            <a:ext cx="1971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1369" y="4781960"/>
            <a:ext cx="177644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latin typeface="Helvetica"/>
                <a:cs typeface="Helvetica"/>
              </a:rPr>
              <a:t>Courtesy NASA / JPL / USGS / R. Clark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1551" y="580424"/>
            <a:ext cx="8492924" cy="55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Salton Sea, CA (AVIRIS instrument)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7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40304_f130503_h2o_mosaic_3band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75" t="16254" r="30856" b="6309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28600" y="228600"/>
            <a:ext cx="2895600" cy="914400"/>
          </a:xfrm>
          <a:solidFill>
            <a:schemeClr val="tx1">
              <a:alpha val="59000"/>
            </a:schemeClr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Yosemite Mosaic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f130503 </a:t>
            </a:r>
            <a:r>
              <a:rPr lang="en-US" sz="1800" dirty="0" smtClean="0">
                <a:solidFill>
                  <a:srgbClr val="FFFFFF"/>
                </a:solidFill>
              </a:rPr>
              <a:t>(</a:t>
            </a:r>
            <a:r>
              <a:rPr lang="en-US" sz="1800" dirty="0">
                <a:solidFill>
                  <a:schemeClr val="bg1"/>
                </a:solidFill>
              </a:rPr>
              <a:t>no color </a:t>
            </a:r>
            <a:r>
              <a:rPr lang="en-US" sz="1800" dirty="0" smtClean="0">
                <a:solidFill>
                  <a:schemeClr val="bg1"/>
                </a:solidFill>
              </a:rPr>
              <a:t>blending applied)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rgbClr val="00B0E3"/>
                </a:solidFill>
              </a:rPr>
              <a:t>Vapor </a:t>
            </a:r>
            <a:r>
              <a:rPr lang="en-US" sz="1800" dirty="0" smtClean="0">
                <a:solidFill>
                  <a:srgbClr val="25E400"/>
                </a:solidFill>
              </a:rPr>
              <a:t>Liquid </a:t>
            </a:r>
            <a:r>
              <a:rPr lang="en-US" sz="1800" dirty="0" smtClean="0">
                <a:solidFill>
                  <a:srgbClr val="FF0000"/>
                </a:solidFill>
              </a:rPr>
              <a:t>Ice </a:t>
            </a:r>
            <a:r>
              <a:rPr lang="en-US" sz="1800" dirty="0" smtClean="0">
                <a:solidFill>
                  <a:srgbClr val="FFFF00"/>
                </a:solidFill>
              </a:rPr>
              <a:t>Melting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81200" y="5105400"/>
            <a:ext cx="957338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Half dome</a:t>
            </a:r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67000" y="5410200"/>
            <a:ext cx="304800" cy="7620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48997" y="3429000"/>
            <a:ext cx="684803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Clouds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064CB-4DB8-7E4B-BA1A-B9AAA6B269E3}" type="datetime1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JPL / HyspIRI symposium, 17-18 March 2014</a:t>
            </a:r>
            <a:endParaRPr lang="en-US"/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5241758" y="6219825"/>
            <a:ext cx="3657600" cy="485774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1800" smtClean="0">
                <a:solidFill>
                  <a:schemeClr val="bg1"/>
                </a:solidFill>
              </a:rPr>
              <a:t>[Thompson et al., RSE 2015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533400"/>
            <a:ext cx="7816649" cy="822036"/>
          </a:xfrm>
        </p:spPr>
        <p:txBody>
          <a:bodyPr>
            <a:normAutofit/>
          </a:bodyPr>
          <a:lstStyle/>
          <a:p>
            <a:r>
              <a:rPr lang="en-US" b="1" dirty="0" smtClean="0"/>
              <a:t>Vegetation </a:t>
            </a:r>
            <a:r>
              <a:rPr lang="en-US" b="1" smtClean="0"/>
              <a:t>absorption features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80CF-F369-8E4E-BB21-EEAF466FE093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ve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1" t="20176" r="19114" b="2377"/>
          <a:stretch/>
        </p:blipFill>
        <p:spPr>
          <a:xfrm rot="16200000">
            <a:off x="2179793" y="944407"/>
            <a:ext cx="463201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Science Applications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Map terrestrial ecosystem composition and health</a:t>
            </a:r>
          </a:p>
          <a:p>
            <a:r>
              <a:rPr lang="en-US" dirty="0" smtClean="0"/>
              <a:t>Characterize and map aquatic ecosystems such as coral reefs, phytoplankton</a:t>
            </a:r>
          </a:p>
          <a:p>
            <a:r>
              <a:rPr lang="en-US" dirty="0" smtClean="0"/>
              <a:t>Geologic maps</a:t>
            </a:r>
          </a:p>
          <a:p>
            <a:r>
              <a:rPr lang="en-US" dirty="0" smtClean="0"/>
              <a:t>Find and quantify greenhouse point sources</a:t>
            </a:r>
          </a:p>
          <a:p>
            <a:r>
              <a:rPr lang="en-US" dirty="0" smtClean="0"/>
              <a:t>Urban studies </a:t>
            </a:r>
          </a:p>
          <a:p>
            <a:r>
              <a:rPr lang="en-US" dirty="0" smtClean="0"/>
              <a:t>Agriculture </a:t>
            </a:r>
          </a:p>
          <a:p>
            <a:r>
              <a:rPr lang="en-US" dirty="0" smtClean="0"/>
              <a:t>Cryosphere, water quality and resource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davidraythompson@gmail.com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31"/>
            <a:ext cx="7816649" cy="822036"/>
          </a:xfrm>
        </p:spPr>
        <p:txBody>
          <a:bodyPr/>
          <a:lstStyle/>
          <a:p>
            <a:r>
              <a:rPr lang="en-US" dirty="0" smtClean="0"/>
              <a:t>Information Science 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Next-generation remote sensing algorithms bridging physically-based models with learned components</a:t>
            </a:r>
          </a:p>
          <a:p>
            <a:pPr marL="0" indent="0">
              <a:buNone/>
            </a:pPr>
            <a:r>
              <a:rPr lang="en-US" dirty="0" smtClean="0"/>
              <a:t>Bayesian statistical treatments for rigorous end-to-end uncertainty propagation </a:t>
            </a:r>
          </a:p>
          <a:p>
            <a:pPr marL="0" indent="0">
              <a:buNone/>
            </a:pPr>
            <a:r>
              <a:rPr lang="en-US" dirty="0"/>
              <a:t>Synergy with radar and other sensing </a:t>
            </a:r>
            <a:r>
              <a:rPr lang="en-US" dirty="0" smtClean="0"/>
              <a:t>modalities</a:t>
            </a:r>
          </a:p>
          <a:p>
            <a:pPr marL="0" indent="0">
              <a:buNone/>
            </a:pPr>
            <a:r>
              <a:rPr lang="en-US" dirty="0" smtClean="0"/>
              <a:t>Scaling to the future </a:t>
            </a:r>
            <a:r>
              <a:rPr lang="en-US" dirty="0" err="1" smtClean="0"/>
              <a:t>HyspIRI</a:t>
            </a:r>
            <a:r>
              <a:rPr lang="en-US" dirty="0" smtClean="0"/>
              <a:t> mission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5975-8D5E-614D-88F0-036869156645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7" y="2864002"/>
            <a:ext cx="2751993" cy="3352428"/>
          </a:xfrm>
          <a:prstGeom prst="rect">
            <a:avLst/>
          </a:prstGeom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2854036" y="1356520"/>
            <a:ext cx="5816014" cy="4260704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Typical </a:t>
            </a:r>
            <a:r>
              <a:rPr lang="en-US" b="1" dirty="0"/>
              <a:t>Radiance </a:t>
            </a:r>
            <a:r>
              <a:rPr lang="en-US" b="1" dirty="0" smtClean="0"/>
              <a:t>Spectrum</a:t>
            </a:r>
            <a:endParaRPr lang="en-US" b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940" y="1502391"/>
            <a:ext cx="1728583" cy="65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Typical units are W </a:t>
            </a:r>
            <a:r>
              <a:rPr lang="en-US" dirty="0" smtClean="0"/>
              <a:t>m</a:t>
            </a:r>
            <a:r>
              <a:rPr lang="en-US" baseline="30000" dirty="0" smtClean="0"/>
              <a:t>-2</a:t>
            </a:r>
            <a:r>
              <a:rPr lang="en-US" dirty="0" smtClean="0"/>
              <a:t> sr</a:t>
            </a:r>
            <a:r>
              <a:rPr lang="en-US" baseline="30000" dirty="0" smtClean="0"/>
              <a:t>-1 </a:t>
            </a:r>
            <a:r>
              <a:rPr lang="en-US" dirty="0" smtClean="0"/>
              <a:t>nm</a:t>
            </a:r>
            <a:r>
              <a:rPr lang="en-US" baseline="30000" dirty="0"/>
              <a:t>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Imaging spectroscopy – 100s of parallel spectrometers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166261" y="5193550"/>
            <a:ext cx="1268315" cy="775082"/>
          </a:xfrm>
          <a:prstGeom prst="line">
            <a:avLst/>
          </a:prstGeom>
          <a:ln w="508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743283" y="3567037"/>
            <a:ext cx="671475" cy="1613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20014263">
            <a:off x="2536208" y="3762926"/>
            <a:ext cx="535131" cy="129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43285" y="3513714"/>
            <a:ext cx="144732" cy="53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741137" y="2754378"/>
            <a:ext cx="161661" cy="809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543319" y="2858606"/>
            <a:ext cx="344699" cy="655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2545868" y="2022763"/>
            <a:ext cx="395487" cy="1047463"/>
          </a:xfrm>
          <a:prstGeom prst="rect">
            <a:avLst/>
          </a:prstGeom>
          <a:noFill/>
          <a:ln>
            <a:noFill/>
          </a:ln>
          <a:scene3d>
            <a:camera prst="isometricLeftDown">
              <a:rot lat="7200000" lon="9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179795" y="3009229"/>
            <a:ext cx="1418733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Spectrometer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2103" y="3925235"/>
            <a:ext cx="1080690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Telescope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65906" y="2518406"/>
            <a:ext cx="1499053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Detector Array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54660" y="3420396"/>
            <a:ext cx="496469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Slit</a:t>
            </a:r>
          </a:p>
        </p:txBody>
      </p:sp>
      <p:sp>
        <p:nvSpPr>
          <p:cNvPr id="37" name="Oval 36"/>
          <p:cNvSpPr/>
          <p:nvPr/>
        </p:nvSpPr>
        <p:spPr>
          <a:xfrm rot="20248844">
            <a:off x="2520971" y="3241013"/>
            <a:ext cx="535131" cy="129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146444" y="3513714"/>
            <a:ext cx="741573" cy="2441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Imaging spectroscopy – 100s of parallel spectrometers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166261" y="5193550"/>
            <a:ext cx="1268315" cy="775082"/>
          </a:xfrm>
          <a:prstGeom prst="line">
            <a:avLst/>
          </a:prstGeom>
          <a:ln w="508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743283" y="3567037"/>
            <a:ext cx="671475" cy="1613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20014263">
            <a:off x="2536208" y="3762926"/>
            <a:ext cx="535131" cy="129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43285" y="3513714"/>
            <a:ext cx="144732" cy="53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741137" y="2754378"/>
            <a:ext cx="161661" cy="809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543319" y="2858606"/>
            <a:ext cx="344699" cy="655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2545868" y="2022763"/>
            <a:ext cx="395487" cy="1047463"/>
          </a:xfrm>
          <a:prstGeom prst="rect">
            <a:avLst/>
          </a:prstGeom>
          <a:noFill/>
          <a:ln>
            <a:noFill/>
          </a:ln>
          <a:scene3d>
            <a:camera prst="isometricLeftDown">
              <a:rot lat="7200000" lon="96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179795" y="3009229"/>
            <a:ext cx="1418733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Spectrometer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2103" y="3925235"/>
            <a:ext cx="1080690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Telescope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65906" y="2518406"/>
            <a:ext cx="1499053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Detector Array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54660" y="3420396"/>
            <a:ext cx="496469" cy="369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Slit</a:t>
            </a:r>
          </a:p>
        </p:txBody>
      </p:sp>
      <p:sp>
        <p:nvSpPr>
          <p:cNvPr id="37" name="Oval 36"/>
          <p:cNvSpPr/>
          <p:nvPr/>
        </p:nvSpPr>
        <p:spPr>
          <a:xfrm rot="20248844">
            <a:off x="2520971" y="3241013"/>
            <a:ext cx="535131" cy="1294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146444" y="3513714"/>
            <a:ext cx="741573" cy="2441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4472506" y="2016895"/>
            <a:ext cx="3907888" cy="286284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4398815" y="2107404"/>
            <a:ext cx="3907888" cy="286284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4325124" y="2211758"/>
            <a:ext cx="3907888" cy="286284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4224796" y="2324457"/>
            <a:ext cx="3907888" cy="286284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20324"/>
          <a:stretch/>
        </p:blipFill>
        <p:spPr bwMode="auto">
          <a:xfrm>
            <a:off x="4134898" y="2433610"/>
            <a:ext cx="3907888" cy="2862846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xtLst/>
        </p:spPr>
      </p:pic>
      <p:sp>
        <p:nvSpPr>
          <p:cNvPr id="3" name="Left Brace 2"/>
          <p:cNvSpPr/>
          <p:nvPr/>
        </p:nvSpPr>
        <p:spPr>
          <a:xfrm>
            <a:off x="3534903" y="2078407"/>
            <a:ext cx="368477" cy="3108895"/>
          </a:xfrm>
          <a:prstGeom prst="leftBrace">
            <a:avLst>
              <a:gd name="adj1" fmla="val 9708"/>
              <a:gd name="adj2" fmla="val 182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Imaging spectroscopy – 100s of parallel spectrometers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9941" y="2022763"/>
            <a:ext cx="5782581" cy="4499842"/>
            <a:chOff x="1146103" y="2064197"/>
            <a:chExt cx="4690112" cy="364971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37" name="Oval 36"/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ight Arrow 15"/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5490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Imaging spectroscopy – 100s of parallel spectrometers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9941" y="2022763"/>
            <a:ext cx="8095409" cy="4499842"/>
            <a:chOff x="1146103" y="2064197"/>
            <a:chExt cx="6565991" cy="364971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068" b="20324"/>
            <a:stretch/>
          </p:blipFill>
          <p:spPr bwMode="auto">
            <a:xfrm>
              <a:off x="4114800" y="2114551"/>
              <a:ext cx="3597294" cy="2635310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0000"/>
              </a:solidFill>
            </a:ln>
            <a:extLst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37" name="Oval 36"/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Elbow Connector 39"/>
            <p:cNvCxnSpPr>
              <a:endCxn id="30" idx="0"/>
            </p:cNvCxnSpPr>
            <p:nvPr/>
          </p:nvCxnSpPr>
          <p:spPr>
            <a:xfrm rot="10800000" flipV="1">
              <a:off x="3886200" y="3432205"/>
              <a:ext cx="228600" cy="1311245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ight Arrow 15"/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8382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6121-C604-4649-AD4B-1352D3872396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Imaging spectroscopy – 100s of parallel spectrometers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08831" y="1924687"/>
            <a:ext cx="7836116" cy="4247666"/>
            <a:chOff x="3886201" y="2171700"/>
            <a:chExt cx="3900933" cy="2114550"/>
          </a:xfrm>
        </p:grpSpPr>
        <p:pic>
          <p:nvPicPr>
            <p:cNvPr id="42" name="Picture 41" descr="before-af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183"/>
            <a:stretch/>
          </p:blipFill>
          <p:spPr>
            <a:xfrm>
              <a:off x="6016900" y="2378587"/>
              <a:ext cx="1755500" cy="185051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980340" y="2398969"/>
              <a:ext cx="1806794" cy="536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H</a:t>
              </a:r>
              <a:r>
                <a:rPr lang="en-US" sz="3200" b="1" baseline="-25000" dirty="0" smtClean="0"/>
                <a:t>2</a:t>
              </a:r>
              <a:r>
                <a:rPr lang="en-US" sz="3200" b="1" dirty="0" smtClean="0"/>
                <a:t>O </a:t>
              </a:r>
              <a:r>
                <a:rPr lang="en-US" sz="3200" b="1"/>
                <a:t>vapor </a:t>
              </a:r>
              <a:r>
                <a:rPr lang="en-US" sz="3200" b="1" smtClean="0"/>
                <a:t>abundance</a:t>
              </a:r>
              <a:endParaRPr lang="en-US" sz="3200" b="1" dirty="0"/>
            </a:p>
          </p:txBody>
        </p:sp>
        <p:sp>
          <p:nvSpPr>
            <p:cNvPr id="44" name="Down Arrow 43"/>
            <p:cNvSpPr/>
            <p:nvPr/>
          </p:nvSpPr>
          <p:spPr>
            <a:xfrm rot="16200000">
              <a:off x="5507353" y="3000375"/>
              <a:ext cx="628650" cy="5715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933408" y="2171700"/>
              <a:ext cx="1730047" cy="2057400"/>
              <a:chOff x="2209800" y="934620"/>
              <a:chExt cx="4114800" cy="31242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438400" y="934620"/>
                <a:ext cx="3886200" cy="2895600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362200" y="1010820"/>
                <a:ext cx="3886200" cy="2895600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286000" y="1087020"/>
                <a:ext cx="3886200" cy="2895600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209800" y="1163220"/>
                <a:ext cx="3886200" cy="2895600"/>
              </a:xfrm>
              <a:prstGeom prst="rect">
                <a:avLst/>
              </a:prstGeom>
              <a:ln w="31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pic>
          <p:nvPicPr>
            <p:cNvPr id="50" name="Picture 49" descr="before-after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1993"/>
            <a:stretch/>
          </p:blipFill>
          <p:spPr>
            <a:xfrm>
              <a:off x="3886201" y="2372029"/>
              <a:ext cx="1662953" cy="1914221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4091148" y="2387459"/>
              <a:ext cx="1318453" cy="291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Radiance cube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davidraythompson@gmail.com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126" y="1775217"/>
            <a:ext cx="7176655" cy="424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98452" y="1817945"/>
            <a:ext cx="907196" cy="371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00FF"/>
                </a:solidFill>
                <a:latin typeface="Helvetica"/>
                <a:cs typeface="Helvetica"/>
              </a:rPr>
              <a:t>Calcite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9093" y="4386766"/>
            <a:ext cx="1104412" cy="371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  <a:latin typeface="Helvetica"/>
                <a:cs typeface="Helvetica"/>
              </a:rPr>
              <a:t>Hematite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29827" y="3189667"/>
            <a:ext cx="1243623" cy="371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5CE266"/>
                </a:solidFill>
                <a:latin typeface="Helvetica"/>
                <a:cs typeface="Helvetica"/>
              </a:rPr>
              <a:t>Muscovite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29805" y="581317"/>
            <a:ext cx="8407400" cy="822036"/>
          </a:xfrm>
        </p:spPr>
        <p:txBody>
          <a:bodyPr>
            <a:normAutofit fontScale="90000"/>
          </a:bodyPr>
          <a:lstStyle/>
          <a:p>
            <a:r>
              <a:rPr lang="en-US" smtClean="0"/>
              <a:t>Reflectance enables quantitative </a:t>
            </a:r>
            <a:r>
              <a:rPr lang="en-US" dirty="0" smtClean="0"/>
              <a:t>measurement of surface properties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06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8262" y="1172615"/>
            <a:ext cx="8364336" cy="5081549"/>
            <a:chOff x="866749" y="2147383"/>
            <a:chExt cx="3832243" cy="2328189"/>
          </a:xfrm>
          <a:effectLst/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1262">
              <a:off x="866749" y="2630341"/>
              <a:ext cx="2958343" cy="18452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2632" y="2214214"/>
              <a:ext cx="1346360" cy="15713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34338" y="2147383"/>
              <a:ext cx="922297" cy="14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mtClean="0">
                  <a:latin typeface="Helvetica" charset="0"/>
                  <a:ea typeface="Helvetica" charset="0"/>
                  <a:cs typeface="Helvetica" charset="0"/>
                </a:rPr>
                <a:t>Mineral absorption</a:t>
              </a:r>
              <a:endParaRPr lang="en-US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60" y="3919639"/>
              <a:ext cx="894409" cy="23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Helvetica" charset="0"/>
                  <a:ea typeface="Helvetica" charset="0"/>
                  <a:cs typeface="Helvetica" charset="0"/>
                </a:rPr>
                <a:t> Surface Reflectance</a:t>
              </a:r>
            </a:p>
            <a:p>
              <a:r>
                <a:rPr lang="en-US" sz="1400" b="1" dirty="0" smtClean="0">
                  <a:latin typeface="Helvetica" charset="0"/>
                  <a:ea typeface="Helvetica" charset="0"/>
                  <a:cs typeface="Helvetica" charset="0"/>
                </a:rPr>
                <a:t>(Salton Sea, CA)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64" y="634507"/>
            <a:ext cx="6038383" cy="822036"/>
          </a:xfrm>
        </p:spPr>
        <p:txBody>
          <a:bodyPr/>
          <a:lstStyle/>
          <a:p>
            <a:r>
              <a:rPr lang="en-US" dirty="0" smtClean="0"/>
              <a:t>Continuum-interpolated absorption fits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75975-8D5E-614D-88F0-036869156645}" type="datetime1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david.r.thompson@jpl.nasa.gov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s LPI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Mars LPI Presentation Template</Template>
  <TotalTime>7557</TotalTime>
  <Words>322</Words>
  <Application>Microsoft Macintosh PowerPoint</Application>
  <PresentationFormat>On-screen Show (4:3)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Mars LPI Presentation Template</vt:lpstr>
      <vt:lpstr>Visible / Shortwave Infrared Imaging Spectroscopy at JPL:  Instruments and Algorithms</vt:lpstr>
      <vt:lpstr>A Typical Radiance Spectrum</vt:lpstr>
      <vt:lpstr>Imaging spectroscopy – 100s of parallel spectrometers</vt:lpstr>
      <vt:lpstr>Imaging spectroscopy – 100s of parallel spectrometers</vt:lpstr>
      <vt:lpstr>Imaging spectroscopy – 100s of parallel spectrometers</vt:lpstr>
      <vt:lpstr>Imaging spectroscopy – 100s of parallel spectrometers</vt:lpstr>
      <vt:lpstr>Imaging spectroscopy – 100s of parallel spectrometers</vt:lpstr>
      <vt:lpstr>Reflectance enables quantitative measurement of surface properties</vt:lpstr>
      <vt:lpstr>Continuum-interpolated absorption fits</vt:lpstr>
      <vt:lpstr>Salton Sea, CA (AVIRIS instrument)</vt:lpstr>
      <vt:lpstr>PowerPoint Presentation</vt:lpstr>
      <vt:lpstr>Yosemite Mosaic  f130503 (no color blending applied) Vapor Liquid Ice Melting</vt:lpstr>
      <vt:lpstr>Vegetation absorption features</vt:lpstr>
      <vt:lpstr>Earth Science Applications</vt:lpstr>
      <vt:lpstr>Information Science Collaborations</vt:lpstr>
    </vt:vector>
  </TitlesOfParts>
  <Company>JPL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Sellar, R Glenn (383J)</dc:creator>
  <cp:lastModifiedBy>Microsoft Office User</cp:lastModifiedBy>
  <cp:revision>398</cp:revision>
  <cp:lastPrinted>2012-07-09T23:35:47Z</cp:lastPrinted>
  <dcterms:created xsi:type="dcterms:W3CDTF">2012-07-06T20:41:20Z</dcterms:created>
  <dcterms:modified xsi:type="dcterms:W3CDTF">2017-01-18T14:09:08Z</dcterms:modified>
</cp:coreProperties>
</file>